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6" r:id="rId4"/>
    <p:sldId id="267" r:id="rId5"/>
    <p:sldId id="26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2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C5E1A-AC62-4DB0-A810-EBD64A5E7E50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8004A-3D59-432A-A676-F91951CA39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7434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C5E1A-AC62-4DB0-A810-EBD64A5E7E50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8004A-3D59-432A-A676-F91951CA39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5921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C5E1A-AC62-4DB0-A810-EBD64A5E7E50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8004A-3D59-432A-A676-F91951CA39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4537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C5E1A-AC62-4DB0-A810-EBD64A5E7E50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8004A-3D59-432A-A676-F91951CA39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780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C5E1A-AC62-4DB0-A810-EBD64A5E7E50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8004A-3D59-432A-A676-F91951CA39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9680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C5E1A-AC62-4DB0-A810-EBD64A5E7E50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8004A-3D59-432A-A676-F91951CA39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3436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C5E1A-AC62-4DB0-A810-EBD64A5E7E50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8004A-3D59-432A-A676-F91951CA39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7811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C5E1A-AC62-4DB0-A810-EBD64A5E7E50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8004A-3D59-432A-A676-F91951CA39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6060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C5E1A-AC62-4DB0-A810-EBD64A5E7E50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8004A-3D59-432A-A676-F91951CA39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3181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C5E1A-AC62-4DB0-A810-EBD64A5E7E50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8004A-3D59-432A-A676-F91951CA39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4720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C5E1A-AC62-4DB0-A810-EBD64A5E7E50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8004A-3D59-432A-A676-F91951CA39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402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C5E1A-AC62-4DB0-A810-EBD64A5E7E50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8004A-3D59-432A-A676-F91951CA39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250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2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2112713" y="260782"/>
            <a:ext cx="8028951" cy="1925123"/>
            <a:chOff x="2112713" y="260782"/>
            <a:chExt cx="8028951" cy="1925123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2713" y="260782"/>
              <a:ext cx="2817096" cy="1925123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5167224" y="350084"/>
              <a:ext cx="4974440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3200" dirty="0" smtClean="0">
                  <a:solidFill>
                    <a:srgbClr val="3122C4"/>
                  </a:solidFill>
                  <a:latin typeface="Georgia" panose="02040502050405020303" pitchFamily="18" charset="0"/>
                </a:rPr>
                <a:t>ГБДОУ детский сад № 11</a:t>
              </a:r>
            </a:p>
            <a:p>
              <a:pPr algn="ctr"/>
              <a:r>
                <a:rPr lang="ru-RU" sz="3200" dirty="0" smtClean="0">
                  <a:solidFill>
                    <a:srgbClr val="3122C4"/>
                  </a:solidFill>
                  <a:latin typeface="Georgia" panose="02040502050405020303" pitchFamily="18" charset="0"/>
                </a:rPr>
                <a:t>Пушкинского района</a:t>
              </a:r>
            </a:p>
            <a:p>
              <a:pPr algn="ctr"/>
              <a:r>
                <a:rPr lang="ru-RU" sz="3200" dirty="0" smtClean="0">
                  <a:solidFill>
                    <a:srgbClr val="3122C4"/>
                  </a:solidFill>
                  <a:latin typeface="Georgia" panose="02040502050405020303" pitchFamily="18" charset="0"/>
                </a:rPr>
                <a:t>Санкт-Петербурга</a:t>
              </a:r>
              <a:endParaRPr lang="ru-RU" sz="3200" dirty="0">
                <a:solidFill>
                  <a:srgbClr val="3122C4"/>
                </a:solidFill>
                <a:latin typeface="Georgia" panose="02040502050405020303" pitchFamily="18" charset="0"/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864705" y="2344746"/>
            <a:ext cx="10794943" cy="3160736"/>
            <a:chOff x="864705" y="2344746"/>
            <a:chExt cx="10794943" cy="3160736"/>
          </a:xfrm>
        </p:grpSpPr>
        <p:sp>
          <p:nvSpPr>
            <p:cNvPr id="4" name="TextBox 3"/>
            <p:cNvSpPr txBox="1"/>
            <p:nvPr/>
          </p:nvSpPr>
          <p:spPr>
            <a:xfrm>
              <a:off x="864705" y="2344746"/>
              <a:ext cx="107949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dirty="0" smtClean="0">
                  <a:solidFill>
                    <a:srgbClr val="3122C4"/>
                  </a:solidFill>
                  <a:latin typeface="Georgia" panose="02040502050405020303" pitchFamily="18" charset="0"/>
                </a:rPr>
                <a:t>Инновационный продукт – Сборник интерактивных игр «БУКЛЯНДИЯ»</a:t>
              </a:r>
              <a:endParaRPr lang="ru-RU" sz="2400" dirty="0">
                <a:solidFill>
                  <a:srgbClr val="3122C4"/>
                </a:solidFill>
                <a:latin typeface="Georgia" panose="02040502050405020303" pitchFamily="18" charset="0"/>
              </a:endParaRPr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6085" y="3148466"/>
              <a:ext cx="2779086" cy="2357016"/>
            </a:xfrm>
            <a:prstGeom prst="rect">
              <a:avLst/>
            </a:prstGeom>
            <a:effectLst>
              <a:glow rad="228600">
                <a:schemeClr val="accent1">
                  <a:satMod val="175000"/>
                  <a:alpha val="40000"/>
                </a:schemeClr>
              </a:glow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" name="TextBox 5"/>
            <p:cNvSpPr txBox="1"/>
            <p:nvPr/>
          </p:nvSpPr>
          <p:spPr>
            <a:xfrm>
              <a:off x="6022413" y="3726809"/>
              <a:ext cx="456206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solidFill>
                    <a:srgbClr val="3122C4"/>
                  </a:solidFill>
                  <a:latin typeface="Georgia" panose="02040502050405020303" pitchFamily="18" charset="0"/>
                </a:rPr>
                <a:t>Автор: старший воспитатель Виктория Александровна Капитонова</a:t>
              </a:r>
              <a:endParaRPr lang="ru-RU" sz="2400" dirty="0">
                <a:solidFill>
                  <a:srgbClr val="3122C4"/>
                </a:solidFill>
                <a:latin typeface="Georgia" panose="02040502050405020303" pitchFamily="18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638861" y="6189592"/>
            <a:ext cx="27671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3122C4"/>
                </a:solidFill>
                <a:latin typeface="Georgia" panose="02040502050405020303" pitchFamily="18" charset="0"/>
              </a:rPr>
              <a:t>Пушкин, 2021 год</a:t>
            </a:r>
            <a:endParaRPr lang="ru-RU" sz="2400" dirty="0">
              <a:solidFill>
                <a:srgbClr val="3122C4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014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4477225" y="133938"/>
            <a:ext cx="5387212" cy="1334646"/>
            <a:chOff x="4661952" y="383318"/>
            <a:chExt cx="5627358" cy="1447945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1952" y="383318"/>
              <a:ext cx="2203197" cy="144794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6774352" y="595750"/>
              <a:ext cx="351495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>
                  <a:solidFill>
                    <a:srgbClr val="3122C4"/>
                  </a:solidFill>
                  <a:latin typeface="Georgia" panose="02040502050405020303" pitchFamily="18" charset="0"/>
                </a:rPr>
                <a:t>ГБДОУ детский сад № 11</a:t>
              </a:r>
            </a:p>
            <a:p>
              <a:pPr algn="ctr"/>
              <a:r>
                <a:rPr lang="ru-RU" sz="2000" dirty="0" smtClean="0">
                  <a:solidFill>
                    <a:srgbClr val="3122C4"/>
                  </a:solidFill>
                  <a:latin typeface="Georgia" panose="02040502050405020303" pitchFamily="18" charset="0"/>
                </a:rPr>
                <a:t>Пушкинского района</a:t>
              </a:r>
            </a:p>
            <a:p>
              <a:pPr algn="ctr"/>
              <a:r>
                <a:rPr lang="ru-RU" sz="2000" dirty="0" smtClean="0">
                  <a:solidFill>
                    <a:srgbClr val="3122C4"/>
                  </a:solidFill>
                  <a:latin typeface="Georgia" panose="02040502050405020303" pitchFamily="18" charset="0"/>
                </a:rPr>
                <a:t>Санкт-Петербурга</a:t>
              </a:r>
              <a:endParaRPr lang="ru-RU" sz="2000" dirty="0">
                <a:solidFill>
                  <a:srgbClr val="3122C4"/>
                </a:solidFill>
                <a:latin typeface="Georgia" panose="02040502050405020303" pitchFamily="18" charset="0"/>
              </a:endParaRP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619" y="1736438"/>
            <a:ext cx="8515927" cy="4790209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260213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4477225" y="133938"/>
            <a:ext cx="5387212" cy="1334646"/>
            <a:chOff x="4661952" y="383318"/>
            <a:chExt cx="5627358" cy="1447945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1952" y="383318"/>
              <a:ext cx="2203197" cy="144794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6774352" y="595750"/>
              <a:ext cx="351495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>
                  <a:solidFill>
                    <a:srgbClr val="3122C4"/>
                  </a:solidFill>
                  <a:latin typeface="Georgia" panose="02040502050405020303" pitchFamily="18" charset="0"/>
                </a:rPr>
                <a:t>ГБДОУ детский сад № 11</a:t>
              </a:r>
            </a:p>
            <a:p>
              <a:pPr algn="ctr"/>
              <a:r>
                <a:rPr lang="ru-RU" sz="2000" dirty="0" smtClean="0">
                  <a:solidFill>
                    <a:srgbClr val="3122C4"/>
                  </a:solidFill>
                  <a:latin typeface="Georgia" panose="02040502050405020303" pitchFamily="18" charset="0"/>
                </a:rPr>
                <a:t>Пушкинского района</a:t>
              </a:r>
            </a:p>
            <a:p>
              <a:pPr algn="ctr"/>
              <a:r>
                <a:rPr lang="ru-RU" sz="2000" dirty="0" smtClean="0">
                  <a:solidFill>
                    <a:srgbClr val="3122C4"/>
                  </a:solidFill>
                  <a:latin typeface="Georgia" panose="02040502050405020303" pitchFamily="18" charset="0"/>
                </a:rPr>
                <a:t>Санкт-Петербурга</a:t>
              </a:r>
              <a:endParaRPr lang="ru-RU" sz="2000" dirty="0">
                <a:solidFill>
                  <a:srgbClr val="3122C4"/>
                </a:solidFill>
                <a:latin typeface="Georgia" panose="02040502050405020303" pitchFamily="18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625601" y="2937165"/>
            <a:ext cx="92374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3122C4"/>
              </a:buClr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srgbClr val="3122C4"/>
                </a:solidFill>
                <a:latin typeface="Georgia" panose="02040502050405020303" pitchFamily="18" charset="0"/>
              </a:rPr>
              <a:t>Продукт может использоваться в любом ОУ, любого вида и типа.</a:t>
            </a:r>
          </a:p>
          <a:p>
            <a:pPr marL="285750" indent="-285750">
              <a:buClr>
                <a:srgbClr val="3122C4"/>
              </a:buClr>
              <a:buFont typeface="Wingdings" panose="05000000000000000000" pitchFamily="2" charset="2"/>
              <a:buChar char="v"/>
            </a:pPr>
            <a:endParaRPr lang="ru-RU" sz="2400" dirty="0">
              <a:solidFill>
                <a:srgbClr val="3122C4"/>
              </a:solidFill>
              <a:latin typeface="Georgia" panose="02040502050405020303" pitchFamily="18" charset="0"/>
            </a:endParaRPr>
          </a:p>
          <a:p>
            <a:pPr marL="285750" indent="-285750">
              <a:buClr>
                <a:srgbClr val="3122C4"/>
              </a:buClr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srgbClr val="3122C4"/>
                </a:solidFill>
                <a:latin typeface="Georgia" panose="02040502050405020303" pitchFamily="18" charset="0"/>
              </a:rPr>
              <a:t>Может использоваться как воспитателями, так и узкими специалистами</a:t>
            </a:r>
          </a:p>
        </p:txBody>
      </p:sp>
    </p:spTree>
    <p:extLst>
      <p:ext uri="{BB962C8B-B14F-4D97-AF65-F5344CB8AC3E}">
        <p14:creationId xmlns:p14="http://schemas.microsoft.com/office/powerpoint/2010/main" val="3602680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4477225" y="133938"/>
            <a:ext cx="5387212" cy="1334646"/>
            <a:chOff x="4661952" y="383318"/>
            <a:chExt cx="5627358" cy="1447945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1952" y="383318"/>
              <a:ext cx="2203197" cy="144794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6774352" y="595750"/>
              <a:ext cx="351495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>
                  <a:solidFill>
                    <a:srgbClr val="3122C4"/>
                  </a:solidFill>
                  <a:latin typeface="Georgia" panose="02040502050405020303" pitchFamily="18" charset="0"/>
                </a:rPr>
                <a:t>ГБДОУ детский сад № 11</a:t>
              </a:r>
            </a:p>
            <a:p>
              <a:pPr algn="ctr"/>
              <a:r>
                <a:rPr lang="ru-RU" sz="2000" dirty="0" smtClean="0">
                  <a:solidFill>
                    <a:srgbClr val="3122C4"/>
                  </a:solidFill>
                  <a:latin typeface="Georgia" panose="02040502050405020303" pitchFamily="18" charset="0"/>
                </a:rPr>
                <a:t>Пушкинского района</a:t>
              </a:r>
            </a:p>
            <a:p>
              <a:pPr algn="ctr"/>
              <a:r>
                <a:rPr lang="ru-RU" sz="2000" dirty="0" smtClean="0">
                  <a:solidFill>
                    <a:srgbClr val="3122C4"/>
                  </a:solidFill>
                  <a:latin typeface="Georgia" panose="02040502050405020303" pitchFamily="18" charset="0"/>
                </a:rPr>
                <a:t>Санкт-Петербурга</a:t>
              </a:r>
              <a:endParaRPr lang="ru-RU" sz="2000" dirty="0">
                <a:solidFill>
                  <a:srgbClr val="3122C4"/>
                </a:solidFill>
                <a:latin typeface="Georgia" panose="02040502050405020303" pitchFamily="18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754910" y="2872510"/>
            <a:ext cx="923741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3122C4"/>
              </a:buClr>
            </a:pPr>
            <a:r>
              <a:rPr lang="ru-RU" sz="4400" dirty="0" smtClean="0">
                <a:solidFill>
                  <a:srgbClr val="3122C4"/>
                </a:solidFill>
                <a:latin typeface="Georgia" panose="02040502050405020303" pitchFamily="18" charset="0"/>
              </a:rPr>
              <a:t>Ну а теперь,</a:t>
            </a:r>
          </a:p>
          <a:p>
            <a:pPr algn="ctr">
              <a:buClr>
                <a:srgbClr val="3122C4"/>
              </a:buClr>
            </a:pPr>
            <a:endParaRPr lang="ru-RU" sz="4400" dirty="0" smtClean="0">
              <a:solidFill>
                <a:srgbClr val="3122C4"/>
              </a:solidFill>
              <a:latin typeface="Georgia" panose="02040502050405020303" pitchFamily="18" charset="0"/>
            </a:endParaRPr>
          </a:p>
          <a:p>
            <a:pPr algn="ctr">
              <a:buClr>
                <a:srgbClr val="3122C4"/>
              </a:buClr>
            </a:pPr>
            <a:r>
              <a:rPr lang="ru-RU" sz="4400" dirty="0" smtClean="0">
                <a:solidFill>
                  <a:srgbClr val="3122C4"/>
                </a:solidFill>
                <a:latin typeface="Georgia" panose="02040502050405020303" pitchFamily="18" charset="0"/>
              </a:rPr>
              <a:t>ПРЕДЛАГАЮ ПОИГРАТЬ!!!!</a:t>
            </a:r>
          </a:p>
        </p:txBody>
      </p:sp>
    </p:spTree>
    <p:extLst>
      <p:ext uri="{BB962C8B-B14F-4D97-AF65-F5344CB8AC3E}">
        <p14:creationId xmlns:p14="http://schemas.microsoft.com/office/powerpoint/2010/main" val="535813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391" y="1950554"/>
            <a:ext cx="3201991" cy="2134126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86" y="1447643"/>
            <a:ext cx="3554846" cy="2369897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931" y="2301536"/>
            <a:ext cx="3413822" cy="2731056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952" y="133942"/>
            <a:ext cx="2203197" cy="14479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74352" y="355606"/>
            <a:ext cx="3514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3122C4"/>
                </a:solidFill>
                <a:latin typeface="Georgia" panose="02040502050405020303" pitchFamily="18" charset="0"/>
              </a:rPr>
              <a:t>ГБДОУ детский сад № 11</a:t>
            </a:r>
          </a:p>
          <a:p>
            <a:pPr algn="ctr"/>
            <a:r>
              <a:rPr lang="ru-RU" sz="2000" dirty="0" smtClean="0">
                <a:solidFill>
                  <a:srgbClr val="3122C4"/>
                </a:solidFill>
                <a:latin typeface="Georgia" panose="02040502050405020303" pitchFamily="18" charset="0"/>
              </a:rPr>
              <a:t>Пушкинского района</a:t>
            </a:r>
          </a:p>
          <a:p>
            <a:pPr algn="ctr"/>
            <a:r>
              <a:rPr lang="ru-RU" sz="2000" dirty="0" smtClean="0">
                <a:solidFill>
                  <a:srgbClr val="3122C4"/>
                </a:solidFill>
                <a:latin typeface="Georgia" panose="02040502050405020303" pitchFamily="18" charset="0"/>
              </a:rPr>
              <a:t>Санкт-Петербурга</a:t>
            </a:r>
            <a:endParaRPr lang="ru-RU" sz="2000" dirty="0">
              <a:solidFill>
                <a:srgbClr val="3122C4"/>
              </a:solidFill>
              <a:latin typeface="Georgia" panose="02040502050405020303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058" y="4239032"/>
            <a:ext cx="2396211" cy="2134126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373" y="4539061"/>
            <a:ext cx="2937009" cy="1959536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93521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952" y="3306474"/>
            <a:ext cx="3336666" cy="2505067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30" y="1581887"/>
            <a:ext cx="3554846" cy="2666135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2760" y="1823304"/>
            <a:ext cx="2416296" cy="3228985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952" y="133942"/>
            <a:ext cx="2203197" cy="14479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74352" y="355606"/>
            <a:ext cx="3514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3122C4"/>
                </a:solidFill>
                <a:latin typeface="Georgia" panose="02040502050405020303" pitchFamily="18" charset="0"/>
              </a:rPr>
              <a:t>ГБДОУ детский сад № 11</a:t>
            </a:r>
          </a:p>
          <a:p>
            <a:pPr algn="ctr"/>
            <a:r>
              <a:rPr lang="ru-RU" sz="2000" dirty="0" smtClean="0">
                <a:solidFill>
                  <a:srgbClr val="3122C4"/>
                </a:solidFill>
                <a:latin typeface="Georgia" panose="02040502050405020303" pitchFamily="18" charset="0"/>
              </a:rPr>
              <a:t>Пушкинского района</a:t>
            </a:r>
          </a:p>
          <a:p>
            <a:pPr algn="ctr"/>
            <a:r>
              <a:rPr lang="ru-RU" sz="2000" dirty="0" smtClean="0">
                <a:solidFill>
                  <a:srgbClr val="3122C4"/>
                </a:solidFill>
                <a:latin typeface="Georgia" panose="02040502050405020303" pitchFamily="18" charset="0"/>
              </a:rPr>
              <a:t>Санкт-Петербурга</a:t>
            </a:r>
            <a:endParaRPr lang="ru-RU" sz="2000" dirty="0">
              <a:solidFill>
                <a:srgbClr val="3122C4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82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952" y="2111390"/>
            <a:ext cx="2917073" cy="3245701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29" y="2829869"/>
            <a:ext cx="3554846" cy="2276062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722" y="1982080"/>
            <a:ext cx="2730331" cy="350432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952" y="133942"/>
            <a:ext cx="2203197" cy="14479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74352" y="355606"/>
            <a:ext cx="3514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3122C4"/>
                </a:solidFill>
                <a:latin typeface="Georgia" panose="02040502050405020303" pitchFamily="18" charset="0"/>
              </a:rPr>
              <a:t>ГБДОУ детский сад № 11</a:t>
            </a:r>
          </a:p>
          <a:p>
            <a:pPr algn="ctr"/>
            <a:r>
              <a:rPr lang="ru-RU" sz="2000" dirty="0" smtClean="0">
                <a:solidFill>
                  <a:srgbClr val="3122C4"/>
                </a:solidFill>
                <a:latin typeface="Georgia" panose="02040502050405020303" pitchFamily="18" charset="0"/>
              </a:rPr>
              <a:t>Пушкинского района</a:t>
            </a:r>
          </a:p>
          <a:p>
            <a:pPr algn="ctr"/>
            <a:r>
              <a:rPr lang="ru-RU" sz="2000" dirty="0" smtClean="0">
                <a:solidFill>
                  <a:srgbClr val="3122C4"/>
                </a:solidFill>
                <a:latin typeface="Georgia" panose="02040502050405020303" pitchFamily="18" charset="0"/>
              </a:rPr>
              <a:t>Санкт-Петербурга</a:t>
            </a:r>
            <a:endParaRPr lang="ru-RU" sz="2000" dirty="0">
              <a:solidFill>
                <a:srgbClr val="3122C4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565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710" y="1989359"/>
            <a:ext cx="5635617" cy="4226713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952" y="133942"/>
            <a:ext cx="2203197" cy="14479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74352" y="355606"/>
            <a:ext cx="3514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3122C4"/>
                </a:solidFill>
                <a:latin typeface="Georgia" panose="02040502050405020303" pitchFamily="18" charset="0"/>
              </a:rPr>
              <a:t>ГБДОУ детский сад № 11</a:t>
            </a:r>
          </a:p>
          <a:p>
            <a:pPr algn="ctr"/>
            <a:r>
              <a:rPr lang="ru-RU" sz="2000" dirty="0" smtClean="0">
                <a:solidFill>
                  <a:srgbClr val="3122C4"/>
                </a:solidFill>
                <a:latin typeface="Georgia" panose="02040502050405020303" pitchFamily="18" charset="0"/>
              </a:rPr>
              <a:t>Пушкинского района</a:t>
            </a:r>
          </a:p>
          <a:p>
            <a:pPr algn="ctr"/>
            <a:r>
              <a:rPr lang="ru-RU" sz="2000" dirty="0" smtClean="0">
                <a:solidFill>
                  <a:srgbClr val="3122C4"/>
                </a:solidFill>
                <a:latin typeface="Georgia" panose="02040502050405020303" pitchFamily="18" charset="0"/>
              </a:rPr>
              <a:t>Санкт-Петербурга</a:t>
            </a:r>
            <a:endParaRPr lang="ru-RU" sz="2000" dirty="0">
              <a:solidFill>
                <a:srgbClr val="3122C4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818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952" y="217067"/>
            <a:ext cx="2203197" cy="14479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74352" y="438730"/>
            <a:ext cx="3514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3122C4"/>
                </a:solidFill>
                <a:latin typeface="Georgia" panose="02040502050405020303" pitchFamily="18" charset="0"/>
              </a:rPr>
              <a:t>ГБДОУ детский сад № 11</a:t>
            </a:r>
          </a:p>
          <a:p>
            <a:pPr algn="ctr"/>
            <a:r>
              <a:rPr lang="ru-RU" sz="2000" dirty="0" smtClean="0">
                <a:solidFill>
                  <a:srgbClr val="3122C4"/>
                </a:solidFill>
                <a:latin typeface="Georgia" panose="02040502050405020303" pitchFamily="18" charset="0"/>
              </a:rPr>
              <a:t>Пушкинского района</a:t>
            </a:r>
          </a:p>
          <a:p>
            <a:pPr algn="ctr"/>
            <a:r>
              <a:rPr lang="ru-RU" sz="2000" dirty="0" smtClean="0">
                <a:solidFill>
                  <a:srgbClr val="3122C4"/>
                </a:solidFill>
                <a:latin typeface="Georgia" panose="02040502050405020303" pitchFamily="18" charset="0"/>
              </a:rPr>
              <a:t>Санкт-Петербурга</a:t>
            </a:r>
            <a:endParaRPr lang="ru-RU" sz="2000" dirty="0">
              <a:solidFill>
                <a:srgbClr val="3122C4"/>
              </a:solidFill>
              <a:latin typeface="Georgia" panose="02040502050405020303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091" y="1851679"/>
            <a:ext cx="2853861" cy="4045527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532" y="2512679"/>
            <a:ext cx="4947607" cy="2723525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799687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952" y="383318"/>
            <a:ext cx="2203197" cy="14479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74352" y="595750"/>
            <a:ext cx="3514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3122C4"/>
                </a:solidFill>
                <a:latin typeface="Georgia" panose="02040502050405020303" pitchFamily="18" charset="0"/>
              </a:rPr>
              <a:t>ГБДОУ детский сад № 11</a:t>
            </a:r>
          </a:p>
          <a:p>
            <a:pPr algn="ctr"/>
            <a:r>
              <a:rPr lang="ru-RU" sz="2000" dirty="0" smtClean="0">
                <a:solidFill>
                  <a:srgbClr val="3122C4"/>
                </a:solidFill>
                <a:latin typeface="Georgia" panose="02040502050405020303" pitchFamily="18" charset="0"/>
              </a:rPr>
              <a:t>Пушкинского района</a:t>
            </a:r>
          </a:p>
          <a:p>
            <a:pPr algn="ctr"/>
            <a:r>
              <a:rPr lang="ru-RU" sz="2000" dirty="0" smtClean="0">
                <a:solidFill>
                  <a:srgbClr val="3122C4"/>
                </a:solidFill>
                <a:latin typeface="Georgia" panose="02040502050405020303" pitchFamily="18" charset="0"/>
              </a:rPr>
              <a:t>Санкт-Петербурга</a:t>
            </a:r>
            <a:endParaRPr lang="ru-RU" sz="2000" dirty="0">
              <a:solidFill>
                <a:srgbClr val="3122C4"/>
              </a:solidFill>
              <a:latin typeface="Georgia" panose="02040502050405020303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01092" y="2697019"/>
            <a:ext cx="92374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3122C4"/>
              </a:buClr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srgbClr val="3122C4"/>
                </a:solidFill>
                <a:latin typeface="Georgia" panose="02040502050405020303" pitchFamily="18" charset="0"/>
              </a:rPr>
              <a:t>С</a:t>
            </a:r>
            <a:r>
              <a:rPr lang="ru-RU" sz="2400" dirty="0" smtClean="0">
                <a:solidFill>
                  <a:srgbClr val="3122C4"/>
                </a:solidFill>
                <a:latin typeface="Georgia" panose="02040502050405020303" pitchFamily="18" charset="0"/>
              </a:rPr>
              <a:t>борник предназначен для работы с детьми 5-7 лет</a:t>
            </a:r>
          </a:p>
          <a:p>
            <a:pPr marL="285750" indent="-285750">
              <a:buClr>
                <a:srgbClr val="3122C4"/>
              </a:buClr>
              <a:buFont typeface="Wingdings" panose="05000000000000000000" pitchFamily="2" charset="2"/>
              <a:buChar char="v"/>
            </a:pPr>
            <a:endParaRPr lang="ru-RU" sz="2400" dirty="0">
              <a:solidFill>
                <a:srgbClr val="3122C4"/>
              </a:solidFill>
              <a:latin typeface="Georgia" panose="02040502050405020303" pitchFamily="18" charset="0"/>
            </a:endParaRPr>
          </a:p>
          <a:p>
            <a:pPr marL="285750" indent="-285750">
              <a:buClr>
                <a:srgbClr val="3122C4"/>
              </a:buClr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srgbClr val="3122C4"/>
                </a:solidFill>
                <a:latin typeface="Georgia" panose="02040502050405020303" pitchFamily="18" charset="0"/>
              </a:rPr>
              <a:t>Рекомендован для использования в процессе НОД и для индивидуальной деятельности педагога с детьми</a:t>
            </a:r>
          </a:p>
          <a:p>
            <a:pPr marL="285750" indent="-285750">
              <a:buClr>
                <a:srgbClr val="3122C4"/>
              </a:buClr>
              <a:buFont typeface="Wingdings" panose="05000000000000000000" pitchFamily="2" charset="2"/>
              <a:buChar char="v"/>
            </a:pPr>
            <a:endParaRPr lang="ru-RU" sz="2400" dirty="0">
              <a:solidFill>
                <a:srgbClr val="3122C4"/>
              </a:solidFill>
              <a:latin typeface="Georgia" panose="02040502050405020303" pitchFamily="18" charset="0"/>
            </a:endParaRPr>
          </a:p>
          <a:p>
            <a:pPr marL="285750" indent="-285750">
              <a:buClr>
                <a:srgbClr val="3122C4"/>
              </a:buClr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srgbClr val="3122C4"/>
                </a:solidFill>
                <a:latin typeface="Georgia" panose="02040502050405020303" pitchFamily="18" charset="0"/>
              </a:rPr>
              <a:t>С</a:t>
            </a:r>
            <a:r>
              <a:rPr lang="ru-RU" sz="2400" dirty="0" smtClean="0">
                <a:solidFill>
                  <a:srgbClr val="3122C4"/>
                </a:solidFill>
                <a:latin typeface="Georgia" panose="02040502050405020303" pitchFamily="18" charset="0"/>
              </a:rPr>
              <a:t>оздан с помощью интерактивных технологий MimioStudio</a:t>
            </a:r>
            <a:endParaRPr lang="ru-RU" sz="2400" dirty="0">
              <a:solidFill>
                <a:srgbClr val="3122C4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124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952" y="383318"/>
            <a:ext cx="2203197" cy="14479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74352" y="595750"/>
            <a:ext cx="3514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3122C4"/>
                </a:solidFill>
                <a:latin typeface="Georgia" panose="02040502050405020303" pitchFamily="18" charset="0"/>
              </a:rPr>
              <a:t>ГБДОУ детский сад № 11</a:t>
            </a:r>
          </a:p>
          <a:p>
            <a:pPr algn="ctr"/>
            <a:r>
              <a:rPr lang="ru-RU" sz="2000" dirty="0" smtClean="0">
                <a:solidFill>
                  <a:srgbClr val="3122C4"/>
                </a:solidFill>
                <a:latin typeface="Georgia" panose="02040502050405020303" pitchFamily="18" charset="0"/>
              </a:rPr>
              <a:t>Пушкинского района</a:t>
            </a:r>
          </a:p>
          <a:p>
            <a:pPr algn="ctr"/>
            <a:r>
              <a:rPr lang="ru-RU" sz="2000" dirty="0" smtClean="0">
                <a:solidFill>
                  <a:srgbClr val="3122C4"/>
                </a:solidFill>
                <a:latin typeface="Georgia" panose="02040502050405020303" pitchFamily="18" charset="0"/>
              </a:rPr>
              <a:t>Санкт-Петербурга</a:t>
            </a:r>
            <a:endParaRPr lang="ru-RU" sz="2000" dirty="0">
              <a:solidFill>
                <a:srgbClr val="3122C4"/>
              </a:solidFill>
              <a:latin typeface="Georgia" panose="02040502050405020303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01092" y="2697019"/>
            <a:ext cx="92374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3122C4"/>
              </a:buClr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srgbClr val="3122C4"/>
                </a:solidFill>
                <a:latin typeface="Georgia" panose="02040502050405020303" pitchFamily="18" charset="0"/>
              </a:rPr>
              <a:t>Продукт универсален, может использоваться в любом образовательном учреждении</a:t>
            </a:r>
          </a:p>
          <a:p>
            <a:pPr marL="285750" indent="-285750">
              <a:buClr>
                <a:srgbClr val="3122C4"/>
              </a:buClr>
              <a:buFont typeface="Wingdings" panose="05000000000000000000" pitchFamily="2" charset="2"/>
              <a:buChar char="v"/>
            </a:pPr>
            <a:endParaRPr lang="ru-RU" sz="2400" dirty="0">
              <a:solidFill>
                <a:srgbClr val="3122C4"/>
              </a:solidFill>
              <a:latin typeface="Georgia" panose="02040502050405020303" pitchFamily="18" charset="0"/>
            </a:endParaRPr>
          </a:p>
          <a:p>
            <a:pPr marL="285750" indent="-285750">
              <a:buClr>
                <a:srgbClr val="3122C4"/>
              </a:buClr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srgbClr val="3122C4"/>
                </a:solidFill>
                <a:latin typeface="Georgia" panose="02040502050405020303" pitchFamily="18" charset="0"/>
              </a:rPr>
              <a:t>Для внедрения необходимы технические средства с технологией MimioStudio</a:t>
            </a:r>
            <a:endParaRPr lang="ru-RU" sz="2400" dirty="0">
              <a:solidFill>
                <a:srgbClr val="3122C4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063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952" y="383318"/>
            <a:ext cx="2203197" cy="14479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74352" y="595750"/>
            <a:ext cx="3514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3122C4"/>
                </a:solidFill>
                <a:latin typeface="Georgia" panose="02040502050405020303" pitchFamily="18" charset="0"/>
              </a:rPr>
              <a:t>ГБДОУ детский сад № 11</a:t>
            </a:r>
          </a:p>
          <a:p>
            <a:pPr algn="ctr"/>
            <a:r>
              <a:rPr lang="ru-RU" sz="2000" dirty="0" smtClean="0">
                <a:solidFill>
                  <a:srgbClr val="3122C4"/>
                </a:solidFill>
                <a:latin typeface="Georgia" panose="02040502050405020303" pitchFamily="18" charset="0"/>
              </a:rPr>
              <a:t>Пушкинского района</a:t>
            </a:r>
          </a:p>
          <a:p>
            <a:pPr algn="ctr"/>
            <a:r>
              <a:rPr lang="ru-RU" sz="2000" dirty="0" smtClean="0">
                <a:solidFill>
                  <a:srgbClr val="3122C4"/>
                </a:solidFill>
                <a:latin typeface="Georgia" panose="02040502050405020303" pitchFamily="18" charset="0"/>
              </a:rPr>
              <a:t>Санкт-Петербурга</a:t>
            </a:r>
            <a:endParaRPr lang="ru-RU" sz="2000" dirty="0">
              <a:solidFill>
                <a:srgbClr val="3122C4"/>
              </a:solidFill>
              <a:latin typeface="Georgia" panose="0204050205040502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48688" y="2151330"/>
            <a:ext cx="5328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3122C4"/>
                </a:solidFill>
                <a:latin typeface="Georgia" panose="02040502050405020303" pitchFamily="18" charset="0"/>
              </a:rPr>
              <a:t>Результаты педагогической диагностики</a:t>
            </a:r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6731150"/>
              </p:ext>
            </p:extLst>
          </p:nvPr>
        </p:nvGraphicFramePr>
        <p:xfrm>
          <a:off x="2512007" y="2581707"/>
          <a:ext cx="7253288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Документ" r:id="rId4" imgW="6890033" imgH="3270768" progId="Word.Document.12">
                  <p:embed/>
                </p:oleObj>
              </mc:Choice>
              <mc:Fallback>
                <p:oleObj name="Документ" r:id="rId4" imgW="6890033" imgH="3270768" progId="Word.Document.12">
                  <p:embed/>
                  <p:pic>
                    <p:nvPicPr>
                      <p:cNvPr id="20" name="Объект 19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12007" y="2581707"/>
                        <a:ext cx="7253288" cy="342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58833" y="5636465"/>
            <a:ext cx="44181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3122C4"/>
                </a:solidFill>
                <a:latin typeface="Georgia" panose="02040502050405020303" pitchFamily="18" charset="0"/>
              </a:rPr>
              <a:t>Начало года: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3122C4"/>
                </a:solidFill>
                <a:latin typeface="Georgia" panose="02040502050405020303" pitchFamily="18" charset="0"/>
              </a:rPr>
              <a:t>Справляются самостоятельно – 50%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3122C4"/>
                </a:solidFill>
                <a:latin typeface="Georgia" panose="02040502050405020303" pitchFamily="18" charset="0"/>
              </a:rPr>
              <a:t>С частичной помощью взрослого – 50%</a:t>
            </a:r>
            <a:endParaRPr lang="ru-RU" sz="1600" dirty="0">
              <a:solidFill>
                <a:srgbClr val="3122C4"/>
              </a:solidFill>
              <a:latin typeface="Georgia" panose="02040502050405020303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43492" y="5692725"/>
            <a:ext cx="44181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3122C4"/>
                </a:solidFill>
                <a:latin typeface="Georgia" panose="02040502050405020303" pitchFamily="18" charset="0"/>
              </a:rPr>
              <a:t>Конец года: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3122C4"/>
                </a:solidFill>
                <a:latin typeface="Georgia" panose="02040502050405020303" pitchFamily="18" charset="0"/>
              </a:rPr>
              <a:t>Справляются самостоятельно – 76%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3122C4"/>
                </a:solidFill>
                <a:latin typeface="Georgia" panose="02040502050405020303" pitchFamily="18" charset="0"/>
              </a:rPr>
              <a:t>С частичной помощью взрослого – 24%</a:t>
            </a:r>
            <a:endParaRPr lang="ru-RU" sz="1600" dirty="0">
              <a:solidFill>
                <a:srgbClr val="3122C4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43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221</Words>
  <Application>Microsoft Office PowerPoint</Application>
  <PresentationFormat>Широкоэкранный</PresentationFormat>
  <Paragraphs>60</Paragraphs>
  <Slides>12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Georgia</vt:lpstr>
      <vt:lpstr>Wingdings</vt:lpstr>
      <vt:lpstr>Тема Office</vt:lpstr>
      <vt:lpstr>Документ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detsad11_03@outlook.com</dc:creator>
  <cp:lastModifiedBy>detsad11_03@outlook.com</cp:lastModifiedBy>
  <cp:revision>9</cp:revision>
  <dcterms:created xsi:type="dcterms:W3CDTF">2021-02-24T20:23:22Z</dcterms:created>
  <dcterms:modified xsi:type="dcterms:W3CDTF">2021-03-03T08:32:52Z</dcterms:modified>
</cp:coreProperties>
</file>